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8059D-6195-43A2-889C-418BF9C8359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D987-FC2E-49AA-B756-D12ACA4F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7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7107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E722B9-EF31-4533-85F2-051F4ADF35B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7107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7107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C89421-DE49-4396-BF10-264E5EF2DEE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7710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3165DA5-0C12-4FBE-8EF6-8E31ED5B8886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7710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10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2100" name="Footer Placeholder 3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/>
              <a:t>01CourseIntro 2008x</a:t>
            </a:r>
          </a:p>
        </p:txBody>
      </p:sp>
      <p:sp>
        <p:nvSpPr>
          <p:cNvPr id="772101" name="Slide Number Placeholder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658667B-1218-4B55-82FA-263CDE925769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31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7312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656FC0-096D-4220-92B3-8A8F378127D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7312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7312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52866F-C422-4077-8BB9-EFFA83A35B7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41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741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3B8F6D-1344-42BE-88F8-2F0E819BFE5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7415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7415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2A9588-6FDC-418F-B698-086AA25EB14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Footer Placeholder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/>
              <a:t>01CourseIntro 2008x</a:t>
            </a:r>
          </a:p>
        </p:txBody>
      </p:sp>
      <p:sp>
        <p:nvSpPr>
          <p:cNvPr id="7751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517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mtClean="0"/>
          </a:p>
        </p:txBody>
      </p:sp>
      <p:sp>
        <p:nvSpPr>
          <p:cNvPr id="7751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6CEBCB2-99E2-4472-A0E4-7325ABF884F3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C3207F37-2B15-40FD-8E71-D37082AA9AC9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77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F1FDFFD-0561-4ABD-94A8-5FA14D68FB8C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77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Footer Placeholder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/>
              <a:t>01CourseIntro 2008x</a:t>
            </a:r>
          </a:p>
        </p:txBody>
      </p:sp>
      <p:sp>
        <p:nvSpPr>
          <p:cNvPr id="778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1963033B-FC54-431C-B00F-513DD5A68DF4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77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45" name="Notes Placeholder 7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Footer Placeholder 5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/>
              <a:t>01CourseIntro 2008x</a:t>
            </a:r>
          </a:p>
        </p:txBody>
      </p:sp>
      <p:sp>
        <p:nvSpPr>
          <p:cNvPr id="779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63797746-8D6B-4295-8CD3-EC183D45E148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77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9269" name="Notes Placeholder 7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5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4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9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5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0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0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DB523E52-0287-4218-A452-CDC9101D84E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C577187D-3F08-413A-8BCD-0D6DE7AE2658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Review Is</a:t>
            </a:r>
            <a:br>
              <a:rPr lang="en-US" smtClean="0"/>
            </a:br>
            <a:r>
              <a:rPr lang="en-US" smtClean="0"/>
              <a:t>Mandatory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Tab 12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13614-C Section C</a:t>
            </a:r>
          </a:p>
        </p:txBody>
      </p:sp>
      <p:pic>
        <p:nvPicPr>
          <p:cNvPr id="382980" name="Picture 7" descr="MMj0185587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954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4491-31 Quality Review of Tax Return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382982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8298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A3FED9-9CD1-4522-86D9-E961F0622CA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38298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3084" name="~PP333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72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0003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Review: Summary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Verify source documents and initials for counselor and QR person on Prep Use page</a:t>
            </a:r>
          </a:p>
          <a:p>
            <a:pPr eaLnBrk="1" hangingPunct="1">
              <a:defRPr/>
            </a:pPr>
            <a:r>
              <a:rPr lang="en-US" b="1" dirty="0" smtClean="0"/>
              <a:t>Run diagnostics and create e-file</a:t>
            </a:r>
          </a:p>
          <a:p>
            <a:pPr marL="5715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921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92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A549C9-5E4D-4160-8ED6-678E8309FA9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3921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13413.WAV">
            <a:hlinkClick r:id="" action="ppaction://media"/>
          </p:cNvPr>
          <p:cNvPicPr>
            <a:picLocks noRot="1" noChangeAspect="1"/>
          </p:cNvPicPr>
          <p:nvPr>
            <a:wavAudioFile r:embed="rId1" name="~PP171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06531"/>
      </p:ext>
    </p:extLst>
  </p:cSld>
  <p:clrMapOvr>
    <a:masterClrMapping/>
  </p:clrMapOvr>
  <p:transition advTm="25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Summary, cont’d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return with taxpayer(s)</a:t>
            </a:r>
          </a:p>
          <a:p>
            <a:pPr eaLnBrk="1" hangingPunct="1"/>
            <a:r>
              <a:rPr lang="en-US" smtClean="0"/>
              <a:t>Answer any remaining questions</a:t>
            </a:r>
          </a:p>
          <a:p>
            <a:pPr eaLnBrk="1" hangingPunct="1"/>
            <a:r>
              <a:rPr lang="en-US" b="1" smtClean="0"/>
              <a:t>Re-run diagnostics and create e-file </a:t>
            </a:r>
            <a:r>
              <a:rPr lang="en-US" smtClean="0"/>
              <a:t>for ERO to transmit</a:t>
            </a:r>
          </a:p>
        </p:txBody>
      </p:sp>
      <p:sp>
        <p:nvSpPr>
          <p:cNvPr id="393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93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915CC7-8D79-4996-97C7-F7BFABE1697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3932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13428.WAV">
            <a:hlinkClick r:id="" action="ppaction://media"/>
          </p:cNvPr>
          <p:cNvPicPr>
            <a:picLocks noRot="1" noChangeAspect="1"/>
          </p:cNvPicPr>
          <p:nvPr>
            <a:wavAudioFile r:embed="rId1" name="~PP120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287474"/>
      </p:ext>
    </p:extLst>
  </p:cSld>
  <p:clrMapOvr>
    <a:masterClrMapping/>
  </p:clrMapOvr>
  <p:transition advTm="29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CONDUCTS THE QUALITY REVIEW?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QR must be conducted by a second counselor (either designated or peer)</a:t>
            </a:r>
          </a:p>
          <a:p>
            <a:pPr eaLnBrk="1" hangingPunct="1"/>
            <a:r>
              <a:rPr lang="en-US" smtClean="0"/>
              <a:t>Designated reviewers are preferred over a peer rotating reviewers, when possible</a:t>
            </a:r>
          </a:p>
          <a:p>
            <a:pPr eaLnBrk="1" hangingPunct="1"/>
            <a:r>
              <a:rPr lang="en-US" smtClean="0"/>
              <a:t>QR review of the return is conducted on the computer (preferred over review of a printed return)</a:t>
            </a:r>
          </a:p>
        </p:txBody>
      </p:sp>
      <p:sp>
        <p:nvSpPr>
          <p:cNvPr id="3840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840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5DBF9B-27C3-4385-9BEB-17AC19E62CA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3840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4104" name="~PP133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769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611057"/>
      </p:ext>
    </p:extLst>
  </p:cSld>
  <p:clrMapOvr>
    <a:masterClrMapping/>
  </p:clrMapOvr>
  <p:transition advTm="5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REVIEW PROCESS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Verify information entered by the counselor on the return</a:t>
            </a:r>
          </a:p>
          <a:p>
            <a:pPr eaLnBrk="1" hangingPunct="1"/>
            <a:r>
              <a:rPr lang="en-US" smtClean="0"/>
              <a:t>Verify that information on the IRS Intake/ Interview &amp; Quality Review Sheet (Sections A &amp; B) is properly reported on the return</a:t>
            </a:r>
          </a:p>
          <a:p>
            <a:pPr eaLnBrk="1" hangingPunct="1"/>
            <a:r>
              <a:rPr lang="en-US" smtClean="0"/>
              <a:t>Use the QR checklist on Section C of the IRS Intake/Interview &amp; Quality Review Sheet – check bottom box when completed</a:t>
            </a:r>
          </a:p>
          <a:p>
            <a:pPr eaLnBrk="1" hangingPunct="1"/>
            <a:r>
              <a:rPr lang="en-US" smtClean="0"/>
              <a:t>Compare supporting documents to return</a:t>
            </a:r>
          </a:p>
        </p:txBody>
      </p:sp>
      <p:sp>
        <p:nvSpPr>
          <p:cNvPr id="3850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85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A71276-8C12-4028-89AA-78884300726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3850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5128" name="~PP133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14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836559"/>
      </p:ext>
    </p:extLst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QUALITY REVIEW PROCESS (continued)</a:t>
            </a:r>
          </a:p>
        </p:txBody>
      </p:sp>
      <p:sp>
        <p:nvSpPr>
          <p:cNvPr id="386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TaxWise (TW), review and remove all “red” marks in forms tree</a:t>
            </a:r>
          </a:p>
          <a:p>
            <a:pPr eaLnBrk="1" hangingPunct="1"/>
            <a:r>
              <a:rPr lang="en-US" smtClean="0"/>
              <a:t>Verify counselor has entered their initials in Preparer Field #13 on Main Info page in TW</a:t>
            </a:r>
          </a:p>
          <a:p>
            <a:pPr eaLnBrk="1" hangingPunct="1"/>
            <a:r>
              <a:rPr lang="en-US" smtClean="0"/>
              <a:t>QR person enters initials in Preparer Field #14 on Main Information page in TW</a:t>
            </a:r>
          </a:p>
          <a:p>
            <a:pPr eaLnBrk="1" hangingPunct="1"/>
            <a:r>
              <a:rPr lang="en-US" smtClean="0"/>
              <a:t>Review the return with the taxpayer</a:t>
            </a:r>
          </a:p>
          <a:p>
            <a:pPr eaLnBrk="1" hangingPunct="1"/>
            <a:r>
              <a:rPr lang="en-US" smtClean="0"/>
              <a:t>Taxpayer(s) signs 8879 after QR completed</a:t>
            </a:r>
          </a:p>
        </p:txBody>
      </p:sp>
      <p:sp>
        <p:nvSpPr>
          <p:cNvPr id="3860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86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2BE03D-0FA7-4E2A-8DD2-957F772D6A4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3860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6152" name="~PP333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46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09689"/>
      </p:ext>
    </p:extLst>
  </p:cSld>
  <p:clrMapOvr>
    <a:masterClrMapping/>
  </p:clrMapOvr>
  <p:transition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Quality Review Summary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</a:t>
            </a:r>
            <a:r>
              <a:rPr lang="en-US" sz="2800" b="1" smtClean="0"/>
              <a:t>MUST</a:t>
            </a:r>
            <a:r>
              <a:rPr lang="en-US" sz="2800" smtClean="0"/>
              <a:t> for </a:t>
            </a:r>
            <a:r>
              <a:rPr lang="en-US" sz="2800" b="1" smtClean="0"/>
              <a:t>ALL</a:t>
            </a:r>
            <a:r>
              <a:rPr lang="en-US" sz="2800" smtClean="0"/>
              <a:t> tax returns including PTRs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NO EXCEPTIONS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Need 3 or more counselors at each site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Requires verification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Filing status and eligibility as a dependent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Input data from all source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Key information is not overlooked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Compare with prior year return (if available)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QR must be by a 2</a:t>
            </a:r>
            <a:r>
              <a:rPr lang="en-US" sz="2800" baseline="30000" smtClean="0"/>
              <a:t>nd</a:t>
            </a:r>
            <a:r>
              <a:rPr lang="en-US" sz="2800" smtClean="0"/>
              <a:t> Certified counselor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For paper returns, effectively re-do the return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601092" name="~PP133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4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7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87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423157-313C-40E8-836B-7D673310135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38707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8095"/>
      </p:ext>
    </p:extLst>
  </p:cSld>
  <p:clrMapOvr>
    <a:masterClrMapping/>
  </p:clrMapOvr>
  <p:transition advTm="9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1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109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Significant Issues and Problems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Strict adherence to “NJ Can Do/Cannot Do List”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Proper handling of tax exempt interest and dividends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Failure to include </a:t>
            </a:r>
            <a:r>
              <a:rPr lang="en-US" sz="2000" b="1" smtClean="0"/>
              <a:t>taxable</a:t>
            </a:r>
            <a:r>
              <a:rPr lang="en-US" sz="2000" smtClean="0"/>
              <a:t> NJ Property Tax Refunds (Homestead Rebate and PTR) on Federal Return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Accurate completion of Schedule C/C-EZ, Business Income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Accurate completion of questions on EIC Worksheet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Failure to complete of NJ IRA Worksheet(s) to ensure inclusion of all IRA Distributions in NJ1040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Reporting rent paid and/or property tax paid 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NJ Property Tax deduction or credit worksheet and/or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Accurate preparation of NJ and NY Returns for NJ Residents with NY W-2s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Carry forward of proper amounts of Taxable NY Income &amp; NY Tax Liability to the appropriate NJ form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Remember – This is a Special Topic (only to be done by selected trained preparers)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38810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88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52F324-2624-4AEB-9EC8-8A7F130BCA6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38810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201" name="~PP833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84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375855"/>
      </p:ext>
    </p:extLst>
  </p:cSld>
  <p:clrMapOvr>
    <a:masterClrMapping/>
  </p:clrMapOvr>
  <p:transition advTm="2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001000" algn="r"/>
                <a:tab pos="8169275" algn="r"/>
              </a:tabLst>
            </a:pPr>
            <a:r>
              <a:rPr lang="en-US" sz="3400" b="0" smtClean="0"/>
              <a:t> </a:t>
            </a:r>
            <a:r>
              <a:rPr lang="en-US" smtClean="0"/>
              <a:t>THE E-FILE RETURN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	</a:t>
            </a:r>
            <a:r>
              <a:rPr lang="en-US" sz="2200" smtClean="0">
                <a:solidFill>
                  <a:srgbClr val="000099"/>
                </a:solidFill>
              </a:rPr>
              <a:t>Tab 13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Use Practitioner Pin, not Self Select PIN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Verify initials entered for preparer and quality reviewer in boxes 13 &amp; 14 (for statistics)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Verify correct SIDN is on 1040 pg 2 (entered as tax form defaults) – used for IRS stats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Verify EFIN, site number (SIDN) and name appears on Form 8879 (tax form defaults)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Verify equivalent data for state returns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Run diagnostics and create e-file in </a:t>
            </a:r>
            <a:r>
              <a:rPr lang="en-US" dirty="0" err="1" smtClean="0"/>
              <a:t>TaxWise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Print the return, including Form 8879</a:t>
            </a:r>
          </a:p>
        </p:txBody>
      </p:sp>
      <p:sp>
        <p:nvSpPr>
          <p:cNvPr id="389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89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96C1E06-BE8B-4206-A4D6-AFA5F62C203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3891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225" name="~PP133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05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049487"/>
      </p:ext>
    </p:extLst>
  </p:cSld>
  <p:clrMapOvr>
    <a:masterClrMapping/>
  </p:clrMapOvr>
  <p:transition advTm="8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 TEN PROBLEMS</a:t>
            </a:r>
            <a:br>
              <a:rPr lang="en-US" smtClean="0"/>
            </a:br>
            <a:r>
              <a:rPr lang="en-US" smtClean="0"/>
              <a:t>USING TAXWISE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Improper OVERRIDES!</a:t>
            </a:r>
          </a:p>
          <a:p>
            <a:pPr eaLnBrk="1" hangingPunct="1"/>
            <a:r>
              <a:rPr lang="en-US" smtClean="0"/>
              <a:t>Improper use of punctuation</a:t>
            </a:r>
          </a:p>
          <a:p>
            <a:pPr eaLnBrk="1" hangingPunct="1"/>
            <a:r>
              <a:rPr lang="en-US" smtClean="0"/>
              <a:t>Incorrect entry of last name – spouse/dependents</a:t>
            </a:r>
          </a:p>
          <a:p>
            <a:pPr eaLnBrk="1" hangingPunct="1"/>
            <a:r>
              <a:rPr lang="en-US" smtClean="0"/>
              <a:t>Not linking to 1099MISC from Sch C/C-EZ</a:t>
            </a:r>
          </a:p>
          <a:p>
            <a:pPr eaLnBrk="1" hangingPunct="1"/>
            <a:r>
              <a:rPr lang="en-US" smtClean="0"/>
              <a:t>Use of scratch pad instead of existing worksheet or schedule</a:t>
            </a:r>
          </a:p>
          <a:p>
            <a:pPr eaLnBrk="1" hangingPunct="1"/>
            <a:endParaRPr lang="en-US" smtClean="0"/>
          </a:p>
        </p:txBody>
      </p:sp>
      <p:sp>
        <p:nvSpPr>
          <p:cNvPr id="39014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90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29EEDD-6BCF-4A3E-9462-9B51C424AEC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39015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0250" name="~PP233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26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99015"/>
      </p:ext>
    </p:extLst>
  </p:cSld>
  <p:clrMapOvr>
    <a:masterClrMapping/>
  </p:clrMapOvr>
  <p:transition advTm="6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 TEN PROBLEMS</a:t>
            </a:r>
            <a:br>
              <a:rPr lang="en-US" smtClean="0"/>
            </a:br>
            <a:r>
              <a:rPr lang="en-US" smtClean="0"/>
              <a:t>USING TAXWISE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Adding new form when already existing form</a:t>
            </a:r>
          </a:p>
          <a:p>
            <a:pPr eaLnBrk="1" hangingPunct="1">
              <a:defRPr/>
            </a:pPr>
            <a:r>
              <a:rPr lang="en-US" dirty="0" smtClean="0"/>
              <a:t>Not recreating e-file as last item before exiting return – thus creating an invalid e-file</a:t>
            </a:r>
          </a:p>
          <a:p>
            <a:pPr eaLnBrk="1" hangingPunct="1">
              <a:defRPr/>
            </a:pPr>
            <a:r>
              <a:rPr lang="en-US" dirty="0" smtClean="0"/>
              <a:t>No or incorrect state adjustment for interest and dividends</a:t>
            </a:r>
          </a:p>
          <a:p>
            <a:pPr eaLnBrk="1" hangingPunct="1">
              <a:defRPr/>
            </a:pPr>
            <a:r>
              <a:rPr lang="en-US" dirty="0" smtClean="0"/>
              <a:t>Improper completion of </a:t>
            </a:r>
            <a:r>
              <a:rPr lang="en-US" dirty="0" err="1" smtClean="0"/>
              <a:t>Sch</a:t>
            </a:r>
            <a:r>
              <a:rPr lang="en-US" dirty="0" smtClean="0"/>
              <a:t> EIC worksheet</a:t>
            </a:r>
          </a:p>
          <a:p>
            <a:pPr eaLnBrk="1" hangingPunct="1">
              <a:defRPr/>
            </a:pPr>
            <a:r>
              <a:rPr lang="en-US" dirty="0" smtClean="0"/>
              <a:t>Failure to input medical expense and real estate taxes on Federal Schedule A (Need for NJ return)</a:t>
            </a:r>
          </a:p>
          <a:p>
            <a:pPr eaLnBrk="1" hangingPunct="1">
              <a:defRPr/>
            </a:pPr>
            <a:r>
              <a:rPr lang="en-US" dirty="0" smtClean="0"/>
              <a:t>And… #11 – E-filing returns when TP does not need to file (Federal &amp; State)</a:t>
            </a:r>
          </a:p>
        </p:txBody>
      </p:sp>
      <p:sp>
        <p:nvSpPr>
          <p:cNvPr id="39117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91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D405F-210D-45E1-9513-E24527CE43F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39117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274" name="~PP334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46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42289"/>
      </p:ext>
    </p:extLst>
  </p:cSld>
  <p:clrMapOvr>
    <a:masterClrMapping/>
  </p:clrMapOvr>
  <p:transition advTm="6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791</Words>
  <Application>Microsoft Office PowerPoint</Application>
  <PresentationFormat>On-screen Show (4:3)</PresentationFormat>
  <Paragraphs>126</Paragraphs>
  <Slides>11</Slides>
  <Notes>9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NJ Template 06</vt:lpstr>
      <vt:lpstr>Quality Review Is Mandatory</vt:lpstr>
      <vt:lpstr>WHO CONDUCTS THE QUALITY REVIEW?</vt:lpstr>
      <vt:lpstr>QUALITY REVIEW PROCESS</vt:lpstr>
      <vt:lpstr>QUALITY REVIEW PROCESS (continued)</vt:lpstr>
      <vt:lpstr>Quality Review Summary</vt:lpstr>
      <vt:lpstr>Significant Issues and Problems</vt:lpstr>
      <vt:lpstr> THE E-FILE RETURN  Tab 13</vt:lpstr>
      <vt:lpstr>TOP TEN PROBLEMS USING TAXWISE</vt:lpstr>
      <vt:lpstr>TOP TEN PROBLEMS USING TAXWISE</vt:lpstr>
      <vt:lpstr>Quality Review: Summary</vt:lpstr>
      <vt:lpstr>Summary, cont’d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Review Is Mandatory</dc:title>
  <dc:creator>HershAl</dc:creator>
  <cp:lastModifiedBy>HershAl</cp:lastModifiedBy>
  <cp:revision>2</cp:revision>
  <dcterms:created xsi:type="dcterms:W3CDTF">2012-01-07T00:34:46Z</dcterms:created>
  <dcterms:modified xsi:type="dcterms:W3CDTF">2012-01-07T00:34:47Z</dcterms:modified>
</cp:coreProperties>
</file>